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9" r:id="rId3"/>
    <p:sldId id="297" r:id="rId4"/>
    <p:sldId id="298" r:id="rId5"/>
    <p:sldId id="292" r:id="rId6"/>
    <p:sldId id="294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3942" autoAdjust="0"/>
  </p:normalViewPr>
  <p:slideViewPr>
    <p:cSldViewPr snapToGrid="0">
      <p:cViewPr varScale="1">
        <p:scale>
          <a:sx n="61" d="100"/>
          <a:sy n="61" d="100"/>
        </p:scale>
        <p:origin x="1098" y="54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6/5/2021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6/5/2021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xiY4yf6GGg&amp;t=84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Ethernet</a:t>
            </a:r>
            <a:r>
              <a:rPr lang="en-GB" baseline="0" dirty="0"/>
              <a:t> cable source: https://www.pxfuel.com/en/search?q=Ethernet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Wi-Fi</a:t>
            </a:r>
            <a:r>
              <a:rPr lang="en-GB" baseline="0" dirty="0"/>
              <a:t> source: https://www.needpix.com/photo/626914/wifi-wireless-device-wi-fi-free-pictures-free-photos-free-images-royalty-free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Fibre optic cable source: https://www.pikrepo.com/fmium/blue-and-yellow-fiber-optic-cables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33729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NIC Source: https://pxhere.com/en/photo/1387078</a:t>
            </a:r>
          </a:p>
          <a:p>
            <a:r>
              <a:rPr lang="en-GB" dirty="0"/>
              <a:t>Discussion icon</a:t>
            </a:r>
            <a:r>
              <a:rPr lang="en-GB" baseline="0" dirty="0"/>
              <a:t> source: https://thenounproject.com/term/group-discussion/961250/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61590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https://www.youtube.com/watch?v=1z0ULvg_pW8&amp;t=2s</a:t>
            </a:r>
          </a:p>
          <a:p>
            <a:r>
              <a:rPr lang="en-GB" dirty="0"/>
              <a:t>Video for WAP:</a:t>
            </a:r>
          </a:p>
          <a:p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https://www.youtube.com/watch?v=OxiY4yf6GGg&amp;t=84s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34266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196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4" r="10984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DT10:</a:t>
            </a:r>
          </a:p>
          <a:p>
            <a:r>
              <a:rPr lang="en-US" noProof="1"/>
              <a:t>Network hardware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8456" y="282059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3" name="TextBox 2"/>
          <p:cNvSpPr txBox="1"/>
          <p:nvPr/>
        </p:nvSpPr>
        <p:spPr>
          <a:xfrm>
            <a:off x="157163" y="128588"/>
            <a:ext cx="6515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Name </a:t>
            </a:r>
            <a:r>
              <a:rPr lang="en-GB" b="1" dirty="0">
                <a:latin typeface="+mj-lt"/>
              </a:rPr>
              <a:t>one pro </a:t>
            </a:r>
            <a:r>
              <a:rPr lang="en-GB" dirty="0">
                <a:latin typeface="+mj-lt"/>
              </a:rPr>
              <a:t>and </a:t>
            </a:r>
            <a:r>
              <a:rPr lang="en-GB" b="1" dirty="0">
                <a:latin typeface="+mj-lt"/>
              </a:rPr>
              <a:t>one con </a:t>
            </a:r>
            <a:r>
              <a:rPr lang="en-GB" dirty="0">
                <a:latin typeface="+mj-lt"/>
              </a:rPr>
              <a:t>for each type of connection below.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431782"/>
              </p:ext>
            </p:extLst>
          </p:nvPr>
        </p:nvGraphicFramePr>
        <p:xfrm>
          <a:off x="288925" y="1619777"/>
          <a:ext cx="11112501" cy="44339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4167">
                  <a:extLst>
                    <a:ext uri="{9D8B030D-6E8A-4147-A177-3AD203B41FA5}">
                      <a16:colId xmlns:a16="http://schemas.microsoft.com/office/drawing/2014/main" val="2854186580"/>
                    </a:ext>
                  </a:extLst>
                </a:gridCol>
                <a:gridCol w="3704167">
                  <a:extLst>
                    <a:ext uri="{9D8B030D-6E8A-4147-A177-3AD203B41FA5}">
                      <a16:colId xmlns:a16="http://schemas.microsoft.com/office/drawing/2014/main" val="3932348335"/>
                    </a:ext>
                  </a:extLst>
                </a:gridCol>
                <a:gridCol w="3704167">
                  <a:extLst>
                    <a:ext uri="{9D8B030D-6E8A-4147-A177-3AD203B41FA5}">
                      <a16:colId xmlns:a16="http://schemas.microsoft.com/office/drawing/2014/main" val="458364194"/>
                    </a:ext>
                  </a:extLst>
                </a:gridCol>
              </a:tblGrid>
              <a:tr h="1953635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896928"/>
                  </a:ext>
                </a:extLst>
              </a:tr>
              <a:tr h="1212901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Name one pro: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  <a:p>
                      <a:r>
                        <a:rPr lang="en-GB" dirty="0">
                          <a:latin typeface="+mj-lt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one pro: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one pro: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557645"/>
                  </a:ext>
                </a:extLst>
              </a:tr>
              <a:tr h="1267437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one con: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one co</a:t>
                      </a:r>
                      <a:r>
                        <a:rPr lang="en-GB" sz="180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one con:</a:t>
                      </a:r>
                    </a:p>
                    <a:p>
                      <a:endParaRPr lang="en-GB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………………………………………………………………………………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890803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551" y="1645004"/>
            <a:ext cx="3311523" cy="18627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355" y="1645004"/>
            <a:ext cx="2801796" cy="18627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0635" y="1645004"/>
            <a:ext cx="2799301" cy="186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7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11594400" y="6672358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New information: Network Interface Controller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9784" y="875488"/>
            <a:ext cx="5877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All computers need a Network Interface Controller (NIC) to connect to a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Modern computers all come with a built in NIC – but this wasn’t the case many years ago.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Each NIC will be assigned unique identification number which cannot be changed or copied.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This unique form of identification is called a MAC address.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stands for Media Access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It’s programmed into the NIC to ensure the data is directed to it’s intended location. </a:t>
            </a:r>
          </a:p>
        </p:txBody>
      </p:sp>
      <p:sp>
        <p:nvSpPr>
          <p:cNvPr id="8" name="Rectangle 7"/>
          <p:cNvSpPr/>
          <p:nvPr/>
        </p:nvSpPr>
        <p:spPr>
          <a:xfrm>
            <a:off x="6285508" y="4469241"/>
            <a:ext cx="5738170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+mj-lt"/>
              </a:rPr>
              <a:t>More facts about MAC Addresses: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addresses can't be changed / every device has a fixed MC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addresses are 6 bytes long.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addresses are normally written in Hex.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addresses are configured in hardware.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addresses are only used within the LAN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23833" y="5249684"/>
            <a:ext cx="377401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+mj-lt"/>
              </a:rPr>
              <a:t>Discussion:</a:t>
            </a:r>
          </a:p>
          <a:p>
            <a:r>
              <a:rPr lang="en-GB" dirty="0">
                <a:latin typeface="+mj-lt"/>
              </a:rPr>
              <a:t>Look at the facts provided about MAC addresses. How are IP addresses different?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34" y="1300719"/>
            <a:ext cx="4015680" cy="2548960"/>
          </a:xfrm>
          <a:prstGeom prst="rect">
            <a:avLst/>
          </a:prstGeom>
        </p:spPr>
      </p:pic>
      <p:pic>
        <p:nvPicPr>
          <p:cNvPr id="4" name="Picture 2" descr="Group Discussion Icons - Download Free Vector Icons | Noun Proj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17" y="4801079"/>
            <a:ext cx="1048769" cy="104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36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6" name="TextBox 5"/>
          <p:cNvSpPr txBox="1"/>
          <p:nvPr/>
        </p:nvSpPr>
        <p:spPr>
          <a:xfrm>
            <a:off x="157163" y="128588"/>
            <a:ext cx="82362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Network hardware: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Watch the video provided and match up the statements with the correct piece of hardware by ticking the boxes.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59905"/>
              </p:ext>
            </p:extLst>
          </p:nvPr>
        </p:nvGraphicFramePr>
        <p:xfrm>
          <a:off x="265374" y="1634064"/>
          <a:ext cx="11329025" cy="496745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408381">
                  <a:extLst>
                    <a:ext uri="{9D8B030D-6E8A-4147-A177-3AD203B41FA5}">
                      <a16:colId xmlns:a16="http://schemas.microsoft.com/office/drawing/2014/main" val="2519933977"/>
                    </a:ext>
                  </a:extLst>
                </a:gridCol>
                <a:gridCol w="1119117">
                  <a:extLst>
                    <a:ext uri="{9D8B030D-6E8A-4147-A177-3AD203B41FA5}">
                      <a16:colId xmlns:a16="http://schemas.microsoft.com/office/drawing/2014/main" val="2333063465"/>
                    </a:ext>
                  </a:extLst>
                </a:gridCol>
                <a:gridCol w="1542197">
                  <a:extLst>
                    <a:ext uri="{9D8B030D-6E8A-4147-A177-3AD203B41FA5}">
                      <a16:colId xmlns:a16="http://schemas.microsoft.com/office/drawing/2014/main" val="1452631553"/>
                    </a:ext>
                  </a:extLst>
                </a:gridCol>
                <a:gridCol w="1009934">
                  <a:extLst>
                    <a:ext uri="{9D8B030D-6E8A-4147-A177-3AD203B41FA5}">
                      <a16:colId xmlns:a16="http://schemas.microsoft.com/office/drawing/2014/main" val="2948482419"/>
                    </a:ext>
                  </a:extLst>
                </a:gridCol>
                <a:gridCol w="1249396">
                  <a:extLst>
                    <a:ext uri="{9D8B030D-6E8A-4147-A177-3AD203B41FA5}">
                      <a16:colId xmlns:a16="http://schemas.microsoft.com/office/drawing/2014/main" val="181616677"/>
                    </a:ext>
                  </a:extLst>
                </a:gridCol>
              </a:tblGrid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Statement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Wireless Access</a:t>
                      </a:r>
                      <a:r>
                        <a:rPr lang="en-GB" baseline="0" dirty="0">
                          <a:latin typeface="+mj-lt"/>
                        </a:rPr>
                        <a:t> Point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Router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Switch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967399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To connect all of your network devices together on an internal network.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8035427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Addresses</a:t>
                      </a:r>
                      <a:r>
                        <a:rPr lang="en-GB" baseline="0" dirty="0">
                          <a:latin typeface="+mj-lt"/>
                        </a:rPr>
                        <a:t> of the devices that are connected to it and it stores these in physical addresses called MAC addresses. 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1585574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Data packets are only</a:t>
                      </a:r>
                      <a:r>
                        <a:rPr lang="en-GB" baseline="0" dirty="0">
                          <a:latin typeface="+mj-lt"/>
                        </a:rPr>
                        <a:t> directed to the intended destination port because the device is intelligent.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707962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Used to connect</a:t>
                      </a:r>
                      <a:r>
                        <a:rPr lang="en-GB" baseline="0" dirty="0">
                          <a:latin typeface="+mj-lt"/>
                        </a:rPr>
                        <a:t> networks.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42081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These are used to connect cabled networks. They convert data received through cables into wireless signals.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427457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Inspects the data’s IP address.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237834"/>
                  </a:ext>
                </a:extLst>
              </a:tr>
              <a:tr h="58901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Using</a:t>
                      </a:r>
                      <a:r>
                        <a:rPr lang="en-GB" baseline="0" dirty="0">
                          <a:latin typeface="+mj-lt"/>
                        </a:rPr>
                        <a:t> this will create unnecessary traffic and wastes bandwidth.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663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048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6" name="TextBox 5"/>
          <p:cNvSpPr txBox="1"/>
          <p:nvPr/>
        </p:nvSpPr>
        <p:spPr>
          <a:xfrm>
            <a:off x="157163" y="128588"/>
            <a:ext cx="6515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Keyword Bank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Try and use as many keywords from today’s keyword bank.</a:t>
            </a:r>
            <a:endParaRPr lang="en-GB" sz="1600" dirty="0">
              <a:latin typeface="+mj-lt"/>
            </a:endParaRPr>
          </a:p>
        </p:txBody>
      </p:sp>
      <p:pic>
        <p:nvPicPr>
          <p:cNvPr id="2050" name="Picture 2" descr="Keyword bank, keyword help, keyword ideas, keyword planner, keywords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39" y="107578"/>
            <a:ext cx="1021521" cy="102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91793"/>
              </p:ext>
            </p:extLst>
          </p:nvPr>
        </p:nvGraphicFramePr>
        <p:xfrm>
          <a:off x="271439" y="1579475"/>
          <a:ext cx="11206330" cy="4411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1266">
                  <a:extLst>
                    <a:ext uri="{9D8B030D-6E8A-4147-A177-3AD203B41FA5}">
                      <a16:colId xmlns:a16="http://schemas.microsoft.com/office/drawing/2014/main" val="287975926"/>
                    </a:ext>
                  </a:extLst>
                </a:gridCol>
                <a:gridCol w="2241266">
                  <a:extLst>
                    <a:ext uri="{9D8B030D-6E8A-4147-A177-3AD203B41FA5}">
                      <a16:colId xmlns:a16="http://schemas.microsoft.com/office/drawing/2014/main" val="916126213"/>
                    </a:ext>
                  </a:extLst>
                </a:gridCol>
                <a:gridCol w="2241266">
                  <a:extLst>
                    <a:ext uri="{9D8B030D-6E8A-4147-A177-3AD203B41FA5}">
                      <a16:colId xmlns:a16="http://schemas.microsoft.com/office/drawing/2014/main" val="824365972"/>
                    </a:ext>
                  </a:extLst>
                </a:gridCol>
                <a:gridCol w="2241266">
                  <a:extLst>
                    <a:ext uri="{9D8B030D-6E8A-4147-A177-3AD203B41FA5}">
                      <a16:colId xmlns:a16="http://schemas.microsoft.com/office/drawing/2014/main" val="2429753572"/>
                    </a:ext>
                  </a:extLst>
                </a:gridCol>
                <a:gridCol w="2241266">
                  <a:extLst>
                    <a:ext uri="{9D8B030D-6E8A-4147-A177-3AD203B41FA5}">
                      <a16:colId xmlns:a16="http://schemas.microsoft.com/office/drawing/2014/main" val="150912303"/>
                    </a:ext>
                  </a:extLst>
                </a:gridCol>
              </a:tblGrid>
              <a:tr h="110297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Networks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Signals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Format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966197"/>
                  </a:ext>
                </a:extLst>
              </a:tr>
              <a:tr h="110297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Receive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Addresses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Connect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Destination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5379122"/>
                  </a:ext>
                </a:extLst>
              </a:tr>
              <a:tr h="110297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Inspect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Identify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Intelligent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350407"/>
                  </a:ext>
                </a:extLst>
              </a:tr>
              <a:tr h="110297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380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228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6" name="TextBox 5"/>
          <p:cNvSpPr txBox="1"/>
          <p:nvPr/>
        </p:nvSpPr>
        <p:spPr>
          <a:xfrm>
            <a:off x="157162" y="128588"/>
            <a:ext cx="9858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1-2-3-4-5!!!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1462" y="671513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</a:t>
            </a:r>
            <a:r>
              <a:rPr lang="en-GB" sz="1400">
                <a:solidFill>
                  <a:schemeClr val="tx1"/>
                </a:solidFill>
                <a:latin typeface="+mj-lt"/>
              </a:rPr>
              <a:t>of a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Gateway (1 mark)</a:t>
            </a:r>
          </a:p>
        </p:txBody>
      </p:sp>
      <p:sp>
        <p:nvSpPr>
          <p:cNvPr id="7" name="Rectangle 6"/>
          <p:cNvSpPr/>
          <p:nvPr/>
        </p:nvSpPr>
        <p:spPr>
          <a:xfrm>
            <a:off x="271462" y="1272480"/>
            <a:ext cx="5472113" cy="8143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1462" y="2409825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a Bridge (2 marks)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1462" y="3039367"/>
            <a:ext cx="5472113" cy="120402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1462" y="4562475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a Hub. (3 marks)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1462" y="5192017"/>
            <a:ext cx="5472113" cy="14859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22287" y="662380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a Router. (4 marks)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22287" y="1291922"/>
            <a:ext cx="5472113" cy="18656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22287" y="3344168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a Switch. (5 marks)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22287" y="3973710"/>
            <a:ext cx="5472113" cy="2704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299981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563</Words>
  <Application>Microsoft Office PowerPoint</Application>
  <PresentationFormat>Widescreen</PresentationFormat>
  <Paragraphs>111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2021-06-05T19:35:56Z</dcterms:modified>
</cp:coreProperties>
</file>